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69" r:id="rId2"/>
    <p:sldId id="263" r:id="rId3"/>
    <p:sldId id="267" r:id="rId4"/>
    <p:sldId id="275" r:id="rId5"/>
    <p:sldId id="272" r:id="rId6"/>
    <p:sldId id="268" r:id="rId7"/>
    <p:sldId id="282" r:id="rId8"/>
    <p:sldId id="276" r:id="rId9"/>
    <p:sldId id="262" r:id="rId10"/>
    <p:sldId id="281" r:id="rId11"/>
    <p:sldId id="278" r:id="rId12"/>
    <p:sldId id="270" r:id="rId13"/>
    <p:sldId id="280" r:id="rId14"/>
    <p:sldId id="264" r:id="rId15"/>
    <p:sldId id="266" r:id="rId16"/>
    <p:sldId id="277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1" roundtripDataSignature="AMtx7mh+DHKK2+fQZ9vIbQUKi44UKfRI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B9BE"/>
    <a:srgbClr val="2FC5CC"/>
    <a:srgbClr val="1CB7D3"/>
    <a:srgbClr val="2896A4"/>
    <a:srgbClr val="1BBAC0"/>
    <a:srgbClr val="47979A"/>
    <a:srgbClr val="10909F"/>
    <a:srgbClr val="09788C"/>
    <a:srgbClr val="FE5960"/>
    <a:srgbClr val="76DD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36" autoAdjust="0"/>
    <p:restoredTop sz="94188" autoAdjust="0"/>
  </p:normalViewPr>
  <p:slideViewPr>
    <p:cSldViewPr snapToGrid="0">
      <p:cViewPr varScale="1">
        <p:scale>
          <a:sx n="84" d="100"/>
          <a:sy n="84" d="100"/>
        </p:scale>
        <p:origin x="5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71721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070605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365157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82" name="Google Shape;2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21974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212922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042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4906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5863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3361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82641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74275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25040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0" name="Google Shape;15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99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1738012" y="711962"/>
            <a:ext cx="8211600" cy="5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Prueba</a:t>
            </a:r>
            <a:r>
              <a:rPr lang="es-ES" sz="3400" b="1" i="0" u="none" strike="noStrike" cap="none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 de </a:t>
            </a: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s-ES" sz="3400" b="1" i="0" u="none" strike="noStrike" cap="none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ercado</a:t>
            </a:r>
            <a:endParaRPr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5" name="Google Shape;285;p14"/>
          <p:cNvSpPr txBox="1"/>
          <p:nvPr/>
        </p:nvSpPr>
        <p:spPr>
          <a:xfrm>
            <a:off x="685800" y="1683177"/>
            <a:ext cx="105957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0160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Arial"/>
              <a:buNone/>
            </a:pPr>
            <a:r>
              <a:rPr lang="es-ES" sz="2600" dirty="0">
                <a:solidFill>
                  <a:schemeClr val="lt1"/>
                </a:solidFill>
                <a:highlight>
                  <a:srgbClr val="2FC5CC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¿Cuántos fondos están interesados en nuestra propuesta de valor?</a:t>
            </a:r>
            <a:endParaRPr sz="2600" dirty="0">
              <a:highlight>
                <a:srgbClr val="2FC5CC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6" name="Google Shape;286;p14"/>
          <p:cNvSpPr txBox="1"/>
          <p:nvPr/>
        </p:nvSpPr>
        <p:spPr>
          <a:xfrm>
            <a:off x="948267" y="2647378"/>
            <a:ext cx="4497554" cy="17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9600" b="1" dirty="0">
                <a:solidFill>
                  <a:srgbClr val="2FC5CC"/>
                </a:solidFill>
                <a:latin typeface="Calibri"/>
                <a:ea typeface="Calibri"/>
                <a:cs typeface="Calibri"/>
                <a:sym typeface="Calibri"/>
              </a:rPr>
              <a:t>500</a:t>
            </a:r>
            <a:endParaRPr sz="9600" b="1" i="0" u="none" strike="noStrike" cap="none" dirty="0">
              <a:solidFill>
                <a:srgbClr val="2FC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7" name="Google Shape;287;p14"/>
          <p:cNvCxnSpPr/>
          <p:nvPr/>
        </p:nvCxnSpPr>
        <p:spPr>
          <a:xfrm>
            <a:off x="6097500" y="2585791"/>
            <a:ext cx="1500" cy="3110100"/>
          </a:xfrm>
          <a:prstGeom prst="straightConnector1">
            <a:avLst/>
          </a:prstGeom>
          <a:noFill/>
          <a:ln w="76200" cap="flat" cmpd="sng">
            <a:solidFill>
              <a:srgbClr val="2FC5C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288" name="Google Shape;288;p14"/>
          <p:cNvSpPr txBox="1"/>
          <p:nvPr/>
        </p:nvSpPr>
        <p:spPr>
          <a:xfrm>
            <a:off x="951267" y="4089778"/>
            <a:ext cx="4500554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6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Posibles Clientes</a:t>
            </a:r>
            <a:endParaRPr sz="2600" b="1" i="0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6832188" y="4108152"/>
            <a:ext cx="444331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6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Interés explícito</a:t>
            </a:r>
            <a:endParaRPr sz="2600" b="1" i="0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1" name="Google Shape;291;p14"/>
          <p:cNvSpPr txBox="1"/>
          <p:nvPr/>
        </p:nvSpPr>
        <p:spPr>
          <a:xfrm>
            <a:off x="951267" y="5008282"/>
            <a:ext cx="4619121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capital de riesgo en mercados emergentes</a:t>
            </a:r>
            <a:endParaRPr lang="es-ES" sz="2400" b="0" i="1" u="none" strike="noStrike" cap="none" dirty="0">
              <a:solidFill>
                <a:srgbClr val="3A3838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2" name="Google Shape;292;p14"/>
          <p:cNvSpPr txBox="1"/>
          <p:nvPr/>
        </p:nvSpPr>
        <p:spPr>
          <a:xfrm>
            <a:off x="6841066" y="2723269"/>
            <a:ext cx="4440433" cy="12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14300" marR="0" lvl="0" indent="0" algn="ctr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s-ES" sz="9600" b="1" dirty="0">
                <a:solidFill>
                  <a:srgbClr val="2FC5CC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10</a:t>
            </a:r>
            <a:r>
              <a:rPr lang="es-ES" sz="9600" b="1" i="0" u="none" strike="noStrike" cap="none" dirty="0">
                <a:solidFill>
                  <a:srgbClr val="2FC5CC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%   </a:t>
            </a:r>
            <a:endParaRPr sz="9600" b="1" i="0" u="none" strike="noStrike" cap="none" dirty="0">
              <a:solidFill>
                <a:srgbClr val="2FC5CC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5C66CB82-1577-4F7B-AFF0-E9C8390E72B0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Investigación de mercado realizada mediante tecnica Snow Ball</a:t>
            </a:r>
            <a:endParaRPr sz="16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Google Shape;291;p14">
            <a:extLst>
              <a:ext uri="{FF2B5EF4-FFF2-40B4-BE49-F238E27FC236}">
                <a16:creationId xmlns:a16="http://schemas.microsoft.com/office/drawing/2014/main" id="{BC147A24-7623-4388-9D3C-764A6255F169}"/>
              </a:ext>
            </a:extLst>
          </p:cNvPr>
          <p:cNvSpPr txBox="1"/>
          <p:nvPr/>
        </p:nvSpPr>
        <p:spPr>
          <a:xfrm>
            <a:off x="6841066" y="4909323"/>
            <a:ext cx="4440433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26% mostró algún tipo de interés</a:t>
            </a:r>
          </a:p>
        </p:txBody>
      </p:sp>
    </p:spTree>
    <p:extLst>
      <p:ext uri="{BB962C8B-B14F-4D97-AF65-F5344CB8AC3E}">
        <p14:creationId xmlns:p14="http://schemas.microsoft.com/office/powerpoint/2010/main" val="11628856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284;p14">
            <a:extLst>
              <a:ext uri="{FF2B5EF4-FFF2-40B4-BE49-F238E27FC236}">
                <a16:creationId xmlns:a16="http://schemas.microsoft.com/office/drawing/2014/main" id="{3E2099DA-DACF-4DB8-A496-52BDC4501FF9}"/>
              </a:ext>
            </a:extLst>
          </p:cNvPr>
          <p:cNvSpPr txBox="1"/>
          <p:nvPr/>
        </p:nvSpPr>
        <p:spPr>
          <a:xfrm>
            <a:off x="1726723" y="734540"/>
            <a:ext cx="8211600" cy="538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Product Market Fit</a:t>
            </a:r>
            <a:endParaRPr sz="34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Google Shape;291;p14">
            <a:extLst>
              <a:ext uri="{FF2B5EF4-FFF2-40B4-BE49-F238E27FC236}">
                <a16:creationId xmlns:a16="http://schemas.microsoft.com/office/drawing/2014/main" id="{10119533-A5AE-4CC7-A2A5-DD0FA2596DA3}"/>
              </a:ext>
            </a:extLst>
          </p:cNvPr>
          <p:cNvSpPr txBox="1"/>
          <p:nvPr/>
        </p:nvSpPr>
        <p:spPr>
          <a:xfrm>
            <a:off x="0" y="5448547"/>
            <a:ext cx="580248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www.velocity-acquisitions.com</a:t>
            </a:r>
            <a:b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LinkedIn Partner: Atifsid</a:t>
            </a:r>
          </a:p>
        </p:txBody>
      </p:sp>
      <p:sp>
        <p:nvSpPr>
          <p:cNvPr id="31" name="Google Shape;108;p3">
            <a:extLst>
              <a:ext uri="{FF2B5EF4-FFF2-40B4-BE49-F238E27FC236}">
                <a16:creationId xmlns:a16="http://schemas.microsoft.com/office/drawing/2014/main" id="{9594858E-827E-44D3-8FED-1E648344EF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826550"/>
            <a:ext cx="5802489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$4.000</a:t>
            </a:r>
          </a:p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Libras</a:t>
            </a:r>
            <a:endParaRPr sz="360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Google Shape;116;p3">
            <a:extLst>
              <a:ext uri="{FF2B5EF4-FFF2-40B4-BE49-F238E27FC236}">
                <a16:creationId xmlns:a16="http://schemas.microsoft.com/office/drawing/2014/main" id="{69737E59-D5BC-4520-AC0D-A991D7E61BB6}"/>
              </a:ext>
            </a:extLst>
          </p:cNvPr>
          <p:cNvSpPr txBox="1"/>
          <p:nvPr/>
        </p:nvSpPr>
        <p:spPr>
          <a:xfrm>
            <a:off x="0" y="2619564"/>
            <a:ext cx="5802489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VNX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8ECDCAE-F57B-44BA-AA9B-BB68987AAA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947" t="14321" r="65123" b="78569"/>
          <a:stretch/>
        </p:blipFill>
        <p:spPr>
          <a:xfrm>
            <a:off x="742627" y="2223663"/>
            <a:ext cx="4317236" cy="10135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E28C9C43-4792-45B3-9BFA-E685A12CE4A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728" b="4620"/>
          <a:stretch/>
        </p:blipFill>
        <p:spPr>
          <a:xfrm>
            <a:off x="5472185" y="1400537"/>
            <a:ext cx="6719815" cy="545746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16;p3">
            <a:extLst>
              <a:ext uri="{FF2B5EF4-FFF2-40B4-BE49-F238E27FC236}">
                <a16:creationId xmlns:a16="http://schemas.microsoft.com/office/drawing/2014/main" id="{95AF9C17-D1A5-4B2F-9B35-7B2A7801A41E}"/>
              </a:ext>
            </a:extLst>
          </p:cNvPr>
          <p:cNvSpPr txBox="1"/>
          <p:nvPr/>
        </p:nvSpPr>
        <p:spPr>
          <a:xfrm>
            <a:off x="1141790" y="3142764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EMERGENTES</a:t>
            </a:r>
          </a:p>
        </p:txBody>
      </p:sp>
      <p:sp>
        <p:nvSpPr>
          <p:cNvPr id="15" name="Google Shape;116;p3">
            <a:extLst>
              <a:ext uri="{FF2B5EF4-FFF2-40B4-BE49-F238E27FC236}">
                <a16:creationId xmlns:a16="http://schemas.microsoft.com/office/drawing/2014/main" id="{3438357F-1FB0-4068-A8AF-83EC6EBE1DC9}"/>
              </a:ext>
            </a:extLst>
          </p:cNvPr>
          <p:cNvSpPr txBox="1"/>
          <p:nvPr/>
        </p:nvSpPr>
        <p:spPr>
          <a:xfrm>
            <a:off x="9346579" y="3120186"/>
            <a:ext cx="2467645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MERCADOS DESARROLLADOS</a:t>
            </a:r>
          </a:p>
        </p:txBody>
      </p:sp>
      <p:sp>
        <p:nvSpPr>
          <p:cNvPr id="16" name="Google Shape;116;p3">
            <a:extLst>
              <a:ext uri="{FF2B5EF4-FFF2-40B4-BE49-F238E27FC236}">
                <a16:creationId xmlns:a16="http://schemas.microsoft.com/office/drawing/2014/main" id="{6224E41B-80E2-49A9-B759-294F528C6A8A}"/>
              </a:ext>
            </a:extLst>
          </p:cNvPr>
          <p:cNvSpPr txBox="1"/>
          <p:nvPr/>
        </p:nvSpPr>
        <p:spPr>
          <a:xfrm>
            <a:off x="4884755" y="6141157"/>
            <a:ext cx="2467644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TRADICIONAL</a:t>
            </a:r>
          </a:p>
        </p:txBody>
      </p:sp>
      <p:sp>
        <p:nvSpPr>
          <p:cNvPr id="17" name="Google Shape;116;p3">
            <a:extLst>
              <a:ext uri="{FF2B5EF4-FFF2-40B4-BE49-F238E27FC236}">
                <a16:creationId xmlns:a16="http://schemas.microsoft.com/office/drawing/2014/main" id="{205329FF-9437-4A97-8488-BD5BAC2B3FED}"/>
              </a:ext>
            </a:extLst>
          </p:cNvPr>
          <p:cNvSpPr txBox="1"/>
          <p:nvPr/>
        </p:nvSpPr>
        <p:spPr>
          <a:xfrm>
            <a:off x="3909224" y="402418"/>
            <a:ext cx="4400356" cy="390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180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BASADO EN INOVACCIÓN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4FC362B-F03F-446F-924D-5FAB1378D11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6923708" y="4088590"/>
            <a:ext cx="2254159" cy="64661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0E8A97CC-1366-4079-9CD8-2ECF4536D95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7552868" y="5049781"/>
            <a:ext cx="813942" cy="817619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D7E88E90-B777-49CE-B233-CE444F26E31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0"/>
          </a:blip>
          <a:stretch>
            <a:fillRect/>
          </a:stretch>
        </p:blipFill>
        <p:spPr>
          <a:xfrm>
            <a:off x="3716604" y="4575361"/>
            <a:ext cx="2693245" cy="56840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B134FC9B-FE18-4F06-B2E6-E670709C94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053" y="1733281"/>
            <a:ext cx="2693244" cy="106312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2B6EAB83-FF55-4283-ABDF-795491C834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4704" y="1373911"/>
            <a:ext cx="2467644" cy="174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819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"/>
          <p:cNvSpPr txBox="1"/>
          <p:nvPr/>
        </p:nvSpPr>
        <p:spPr>
          <a:xfrm>
            <a:off x="1726723" y="719422"/>
            <a:ext cx="82116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5400"/>
            </a:pPr>
            <a:r>
              <a:rPr lang="es-ES" sz="3400" b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Demanda Proyectada</a:t>
            </a:r>
          </a:p>
        </p:txBody>
      </p:sp>
      <p:sp>
        <p:nvSpPr>
          <p:cNvPr id="290" name="Google Shape;290;p14"/>
          <p:cNvSpPr txBox="1"/>
          <p:nvPr/>
        </p:nvSpPr>
        <p:spPr>
          <a:xfrm>
            <a:off x="6095998" y="4762071"/>
            <a:ext cx="544124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Estimación para el primer mes</a:t>
            </a:r>
          </a:p>
        </p:txBody>
      </p:sp>
      <p:sp>
        <p:nvSpPr>
          <p:cNvPr id="291" name="Google Shape;291;p14"/>
          <p:cNvSpPr txBox="1"/>
          <p:nvPr/>
        </p:nvSpPr>
        <p:spPr>
          <a:xfrm>
            <a:off x="0" y="4793792"/>
            <a:ext cx="6095999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400" i="1" dirty="0">
                <a:solidFill>
                  <a:srgbClr val="3A3838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Dentro del primer mes</a:t>
            </a:r>
          </a:p>
        </p:txBody>
      </p:sp>
      <p:sp>
        <p:nvSpPr>
          <p:cNvPr id="11" name="Google Shape;116;p3">
            <a:extLst>
              <a:ext uri="{FF2B5EF4-FFF2-40B4-BE49-F238E27FC236}">
                <a16:creationId xmlns:a16="http://schemas.microsoft.com/office/drawing/2014/main" id="{5C66CB82-1577-4F7B-AFF0-E9C8390E72B0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Supuesto </a:t>
            </a:r>
            <a:r>
              <a:rPr lang="es-CL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basado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información oficial declarada por VNX Exchange</a:t>
            </a:r>
            <a:endParaRPr sz="16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Google Shape;108;p3">
            <a:extLst>
              <a:ext uri="{FF2B5EF4-FFF2-40B4-BE49-F238E27FC236}">
                <a16:creationId xmlns:a16="http://schemas.microsoft.com/office/drawing/2014/main" id="{3047A7A6-60D1-4BC3-90FE-104917F04F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0" y="3171795"/>
            <a:ext cx="6095999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$30M+</a:t>
            </a:r>
          </a:p>
          <a:p>
            <a:pPr marL="0" lvl="0" indent="0" algn="ctr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360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6" name="Google Shape;109;p3">
            <a:extLst>
              <a:ext uri="{FF2B5EF4-FFF2-40B4-BE49-F238E27FC236}">
                <a16:creationId xmlns:a16="http://schemas.microsoft.com/office/drawing/2014/main" id="{E0CF8F96-0FCC-40FE-9175-7613FA95252C}"/>
              </a:ext>
            </a:extLst>
          </p:cNvPr>
          <p:cNvSpPr txBox="1"/>
          <p:nvPr/>
        </p:nvSpPr>
        <p:spPr>
          <a:xfrm>
            <a:off x="6095998" y="3145716"/>
            <a:ext cx="5441245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ctr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5400" b="1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$500K+</a:t>
            </a:r>
          </a:p>
          <a:p>
            <a:pPr lvl="0" algn="ctr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36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360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" name="Google Shape;115;p3">
            <a:extLst>
              <a:ext uri="{FF2B5EF4-FFF2-40B4-BE49-F238E27FC236}">
                <a16:creationId xmlns:a16="http://schemas.microsoft.com/office/drawing/2014/main" id="{D2292668-8C25-434D-9144-B221C6298065}"/>
              </a:ext>
            </a:extLst>
          </p:cNvPr>
          <p:cNvSpPr txBox="1"/>
          <p:nvPr/>
        </p:nvSpPr>
        <p:spPr>
          <a:xfrm>
            <a:off x="6096000" y="1964737"/>
            <a:ext cx="5441244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u="none" strike="noStrike" cap="none" dirty="0">
                <a:solidFill>
                  <a:schemeClr val="tx2">
                    <a:lumMod val="25000"/>
                  </a:schemeClr>
                </a:solidFill>
                <a:latin typeface="Arial"/>
                <a:ea typeface="Arial"/>
                <a:cs typeface="Arial"/>
                <a:sym typeface="Arial"/>
              </a:rPr>
              <a:t>Afiste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99A8824-64CD-486B-B8D5-50F491CA984C}"/>
              </a:ext>
            </a:extLst>
          </p:cNvPr>
          <p:cNvSpPr txBox="1"/>
          <p:nvPr/>
        </p:nvSpPr>
        <p:spPr>
          <a:xfrm>
            <a:off x="0" y="1964809"/>
            <a:ext cx="6095999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VNX</a:t>
            </a:r>
            <a:endParaRPr sz="44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9138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7"/>
          <p:cNvSpPr txBox="1">
            <a:spLocks noGrp="1"/>
          </p:cNvSpPr>
          <p:nvPr>
            <p:ph type="title"/>
          </p:nvPr>
        </p:nvSpPr>
        <p:spPr>
          <a:xfrm>
            <a:off x="1738028" y="723569"/>
            <a:ext cx="318090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Equipo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5" name="Google Shape;175;p7"/>
          <p:cNvSpPr txBox="1"/>
          <p:nvPr/>
        </p:nvSpPr>
        <p:spPr>
          <a:xfrm>
            <a:off x="432477" y="5578968"/>
            <a:ext cx="3648638" cy="936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Matías Rodríguez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Dirección</a:t>
            </a:r>
            <a:endParaRPr sz="2405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7"/>
          <p:cNvSpPr txBox="1"/>
          <p:nvPr/>
        </p:nvSpPr>
        <p:spPr>
          <a:xfrm>
            <a:off x="8107697" y="5578968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Kurt Muller</a:t>
            </a:r>
            <a:endParaRPr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Tecnología</a:t>
            </a:r>
            <a:endParaRPr sz="2405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7"/>
          <p:cNvSpPr txBox="1"/>
          <p:nvPr/>
        </p:nvSpPr>
        <p:spPr>
          <a:xfrm>
            <a:off x="4341418" y="5578968"/>
            <a:ext cx="3648638" cy="915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Emiliano Araneda</a:t>
            </a:r>
            <a:endParaRPr dirty="0"/>
          </a:p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Comercial</a:t>
            </a:r>
            <a:endParaRPr sz="2405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06D485-290E-4764-A25D-2AA023E49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244" y="1961828"/>
            <a:ext cx="2167467" cy="21718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53411EC-2419-4AA6-AB27-1F088A8F8D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644" y="1950537"/>
            <a:ext cx="2167468" cy="217181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0E7070E-EB66-4C12-917C-30BB2E0902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0843" y="1950537"/>
            <a:ext cx="2178735" cy="218310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902BD03-C89D-451F-AC00-FA4B662ECA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347" y="1950538"/>
            <a:ext cx="2178736" cy="2183102"/>
          </a:xfrm>
          <a:prstGeom prst="rect">
            <a:avLst/>
          </a:prstGeom>
        </p:spPr>
      </p:pic>
      <p:sp>
        <p:nvSpPr>
          <p:cNvPr id="19" name="Google Shape;112;p3">
            <a:extLst>
              <a:ext uri="{FF2B5EF4-FFF2-40B4-BE49-F238E27FC236}">
                <a16:creationId xmlns:a16="http://schemas.microsoft.com/office/drawing/2014/main" id="{CCE9DA3D-9C93-4BC4-BBB5-0C451CCD8DC9}"/>
              </a:ext>
            </a:extLst>
          </p:cNvPr>
          <p:cNvSpPr txBox="1"/>
          <p:nvPr/>
        </p:nvSpPr>
        <p:spPr>
          <a:xfrm>
            <a:off x="441431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Lobo</a:t>
            </a:r>
          </a:p>
        </p:txBody>
      </p:sp>
      <p:sp>
        <p:nvSpPr>
          <p:cNvPr id="20" name="Google Shape;112;p3">
            <a:extLst>
              <a:ext uri="{FF2B5EF4-FFF2-40B4-BE49-F238E27FC236}">
                <a16:creationId xmlns:a16="http://schemas.microsoft.com/office/drawing/2014/main" id="{E6713064-2862-469A-AEB2-523355EEE79A}"/>
              </a:ext>
            </a:extLst>
          </p:cNvPr>
          <p:cNvSpPr txBox="1"/>
          <p:nvPr/>
        </p:nvSpPr>
        <p:spPr>
          <a:xfrm>
            <a:off x="3376640" y="4371305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Vendedor</a:t>
            </a:r>
          </a:p>
        </p:txBody>
      </p:sp>
      <p:sp>
        <p:nvSpPr>
          <p:cNvPr id="21" name="Google Shape;112;p3">
            <a:extLst>
              <a:ext uri="{FF2B5EF4-FFF2-40B4-BE49-F238E27FC236}">
                <a16:creationId xmlns:a16="http://schemas.microsoft.com/office/drawing/2014/main" id="{322802B0-2AF0-4B8D-A394-72605FC950EA}"/>
              </a:ext>
            </a:extLst>
          </p:cNvPr>
          <p:cNvSpPr txBox="1"/>
          <p:nvPr/>
        </p:nvSpPr>
        <p:spPr>
          <a:xfrm>
            <a:off x="6321692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Perfeccionista</a:t>
            </a:r>
          </a:p>
        </p:txBody>
      </p:sp>
      <p:sp>
        <p:nvSpPr>
          <p:cNvPr id="22" name="Google Shape;112;p3">
            <a:extLst>
              <a:ext uri="{FF2B5EF4-FFF2-40B4-BE49-F238E27FC236}">
                <a16:creationId xmlns:a16="http://schemas.microsoft.com/office/drawing/2014/main" id="{ECA09548-DB37-4AE1-B47F-968BF4B6B9F9}"/>
              </a:ext>
            </a:extLst>
          </p:cNvPr>
          <p:cNvSpPr txBox="1"/>
          <p:nvPr/>
        </p:nvSpPr>
        <p:spPr>
          <a:xfrm>
            <a:off x="9276522" y="4381704"/>
            <a:ext cx="2438566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400" b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 Artista</a:t>
            </a:r>
          </a:p>
        </p:txBody>
      </p:sp>
      <p:sp>
        <p:nvSpPr>
          <p:cNvPr id="23" name="Google Shape;112;p3">
            <a:extLst>
              <a:ext uri="{FF2B5EF4-FFF2-40B4-BE49-F238E27FC236}">
                <a16:creationId xmlns:a16="http://schemas.microsoft.com/office/drawing/2014/main" id="{19845301-5EDD-4129-BCB8-469F677813F2}"/>
              </a:ext>
            </a:extLst>
          </p:cNvPr>
          <p:cNvSpPr txBox="1"/>
          <p:nvPr/>
        </p:nvSpPr>
        <p:spPr>
          <a:xfrm>
            <a:off x="1105987" y="4870565"/>
            <a:ext cx="1109456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 CEO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Ozader</a:t>
            </a:r>
          </a:p>
        </p:txBody>
      </p:sp>
      <p:sp>
        <p:nvSpPr>
          <p:cNvPr id="24" name="Google Shape;112;p3">
            <a:extLst>
              <a:ext uri="{FF2B5EF4-FFF2-40B4-BE49-F238E27FC236}">
                <a16:creationId xmlns:a16="http://schemas.microsoft.com/office/drawing/2014/main" id="{142D801F-04CB-46F8-91E0-47C57762DC83}"/>
              </a:ext>
            </a:extLst>
          </p:cNvPr>
          <p:cNvSpPr txBox="1"/>
          <p:nvPr/>
        </p:nvSpPr>
        <p:spPr>
          <a:xfrm>
            <a:off x="3825850" y="4870565"/>
            <a:ext cx="1540146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VC y PE en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SDA Bocconi</a:t>
            </a:r>
          </a:p>
        </p:txBody>
      </p:sp>
      <p:sp>
        <p:nvSpPr>
          <p:cNvPr id="25" name="Google Shape;112;p3">
            <a:extLst>
              <a:ext uri="{FF2B5EF4-FFF2-40B4-BE49-F238E27FC236}">
                <a16:creationId xmlns:a16="http://schemas.microsoft.com/office/drawing/2014/main" id="{5D4B689A-349C-4F8A-8A58-67C9B3EDFE77}"/>
              </a:ext>
            </a:extLst>
          </p:cNvPr>
          <p:cNvSpPr txBox="1"/>
          <p:nvPr/>
        </p:nvSpPr>
        <p:spPr>
          <a:xfrm>
            <a:off x="6282340" y="4877764"/>
            <a:ext cx="2517271" cy="72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Developer Full Stack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 años de experiencia</a:t>
            </a:r>
          </a:p>
        </p:txBody>
      </p:sp>
      <p:sp>
        <p:nvSpPr>
          <p:cNvPr id="26" name="Google Shape;112;p3">
            <a:extLst>
              <a:ext uri="{FF2B5EF4-FFF2-40B4-BE49-F238E27FC236}">
                <a16:creationId xmlns:a16="http://schemas.microsoft.com/office/drawing/2014/main" id="{D112A7C0-E4D2-41A6-B4B2-F9ACB08A5662}"/>
              </a:ext>
            </a:extLst>
          </p:cNvPr>
          <p:cNvSpPr txBox="1"/>
          <p:nvPr/>
        </p:nvSpPr>
        <p:spPr>
          <a:xfrm>
            <a:off x="9726157" y="4870565"/>
            <a:ext cx="1539297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Front End &amp; </a:t>
            </a:r>
            <a:b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s-ES" sz="2000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Designer</a:t>
            </a:r>
          </a:p>
        </p:txBody>
      </p:sp>
      <p:sp>
        <p:nvSpPr>
          <p:cNvPr id="29" name="Google Shape;112;p3">
            <a:extLst>
              <a:ext uri="{FF2B5EF4-FFF2-40B4-BE49-F238E27FC236}">
                <a16:creationId xmlns:a16="http://schemas.microsoft.com/office/drawing/2014/main" id="{D05FE819-C622-4DF4-B76D-BF529719D3CC}"/>
              </a:ext>
            </a:extLst>
          </p:cNvPr>
          <p:cNvSpPr txBox="1"/>
          <p:nvPr/>
        </p:nvSpPr>
        <p:spPr>
          <a:xfrm>
            <a:off x="5989797" y="5604337"/>
            <a:ext cx="310235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Ingeniero Informático</a:t>
            </a:r>
          </a:p>
        </p:txBody>
      </p:sp>
      <p:sp>
        <p:nvSpPr>
          <p:cNvPr id="31" name="Google Shape;112;p3">
            <a:extLst>
              <a:ext uri="{FF2B5EF4-FFF2-40B4-BE49-F238E27FC236}">
                <a16:creationId xmlns:a16="http://schemas.microsoft.com/office/drawing/2014/main" id="{6EFBB989-5AB3-4B8E-A198-D01A1AD3EDCA}"/>
              </a:ext>
            </a:extLst>
          </p:cNvPr>
          <p:cNvSpPr txBox="1"/>
          <p:nvPr/>
        </p:nvSpPr>
        <p:spPr>
          <a:xfrm>
            <a:off x="3564289" y="5604337"/>
            <a:ext cx="2071842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comercial</a:t>
            </a:r>
          </a:p>
        </p:txBody>
      </p:sp>
      <p:sp>
        <p:nvSpPr>
          <p:cNvPr id="32" name="Google Shape;112;p3">
            <a:extLst>
              <a:ext uri="{FF2B5EF4-FFF2-40B4-BE49-F238E27FC236}">
                <a16:creationId xmlns:a16="http://schemas.microsoft.com/office/drawing/2014/main" id="{0A542B10-1725-4EC0-B6D7-D9C97C711EFD}"/>
              </a:ext>
            </a:extLst>
          </p:cNvPr>
          <p:cNvSpPr txBox="1"/>
          <p:nvPr/>
        </p:nvSpPr>
        <p:spPr>
          <a:xfrm>
            <a:off x="591614" y="5593141"/>
            <a:ext cx="2138201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comercial</a:t>
            </a:r>
          </a:p>
        </p:txBody>
      </p:sp>
      <p:sp>
        <p:nvSpPr>
          <p:cNvPr id="33" name="Google Shape;112;p3">
            <a:extLst>
              <a:ext uri="{FF2B5EF4-FFF2-40B4-BE49-F238E27FC236}">
                <a16:creationId xmlns:a16="http://schemas.microsoft.com/office/drawing/2014/main" id="{545A733B-D45D-4EDF-BC22-B43AB1799FEC}"/>
              </a:ext>
            </a:extLst>
          </p:cNvPr>
          <p:cNvSpPr txBox="1"/>
          <p:nvPr/>
        </p:nvSpPr>
        <p:spPr>
          <a:xfrm>
            <a:off x="9033791" y="5593193"/>
            <a:ext cx="310235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1800" i="1" dirty="0">
                <a:solidFill>
                  <a:srgbClr val="10909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Ingeniería Informática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>
            <a:spLocks noGrp="1"/>
          </p:cNvSpPr>
          <p:nvPr>
            <p:ph type="title"/>
          </p:nvPr>
        </p:nvSpPr>
        <p:spPr>
          <a:xfrm>
            <a:off x="1723837" y="707555"/>
            <a:ext cx="9900816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s-ES" sz="32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Mercado</a:t>
            </a:r>
            <a:r>
              <a:rPr lang="es-ES" sz="36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: Fase Temprana</a:t>
            </a:r>
            <a:endParaRPr sz="3600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8" name="Google Shape;108;p3"/>
          <p:cNvSpPr txBox="1">
            <a:spLocks noGrp="1"/>
          </p:cNvSpPr>
          <p:nvPr>
            <p:ph type="body" idx="1"/>
          </p:nvPr>
        </p:nvSpPr>
        <p:spPr>
          <a:xfrm>
            <a:off x="1096644" y="2959155"/>
            <a:ext cx="2675256" cy="140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$41,800M</a:t>
            </a:r>
          </a:p>
          <a:p>
            <a:pPr marL="0" lvl="0" indent="0">
              <a:lnSpc>
                <a:spcPct val="70000"/>
              </a:lnSpc>
              <a:spcBef>
                <a:spcPts val="0"/>
              </a:spcBef>
              <a:buClr>
                <a:srgbClr val="FF5960"/>
              </a:buClr>
              <a:buSzPts val="4560"/>
              <a:buNone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dirty="0">
              <a:solidFill>
                <a:srgbClr val="1BBAC0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9" name="Google Shape;109;p3"/>
          <p:cNvSpPr txBox="1"/>
          <p:nvPr/>
        </p:nvSpPr>
        <p:spPr>
          <a:xfrm>
            <a:off x="4624418" y="3003457"/>
            <a:ext cx="2583000" cy="12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$2,000M</a:t>
            </a:r>
          </a:p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8512842" y="3035357"/>
            <a:ext cx="2391600" cy="13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$45M</a:t>
            </a:r>
          </a:p>
          <a:p>
            <a:pPr lvl="0">
              <a:lnSpc>
                <a:spcPct val="70000"/>
              </a:lnSpc>
              <a:buClr>
                <a:srgbClr val="FF5960"/>
              </a:buClr>
              <a:buSzPts val="4560"/>
            </a:pPr>
            <a:r>
              <a:rPr lang="es-ES" sz="456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Dólares</a:t>
            </a:r>
            <a:endParaRPr sz="4560" b="0" i="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8512841" y="4717475"/>
            <a:ext cx="2391445" cy="11087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8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51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51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096636" y="4713935"/>
            <a:ext cx="2391445" cy="1023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47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9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1.000+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59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59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4" name="Google Shape;114;p3"/>
          <p:cNvSpPr txBox="1"/>
          <p:nvPr/>
        </p:nvSpPr>
        <p:spPr>
          <a:xfrm>
            <a:off x="8512854" y="1782577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Chileno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5" name="Google Shape;115;p3"/>
          <p:cNvSpPr txBox="1"/>
          <p:nvPr/>
        </p:nvSpPr>
        <p:spPr>
          <a:xfrm>
            <a:off x="4624418" y="1846278"/>
            <a:ext cx="2278446" cy="61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Latino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6" name="Google Shape;116;p3"/>
          <p:cNvSpPr txBox="1"/>
          <p:nvPr/>
        </p:nvSpPr>
        <p:spPr>
          <a:xfrm>
            <a:off x="1096636" y="1784540"/>
            <a:ext cx="2467644" cy="617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400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EEUU</a:t>
            </a:r>
            <a:endParaRPr sz="4400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3" name="Google Shape;116;p3">
            <a:extLst>
              <a:ext uri="{FF2B5EF4-FFF2-40B4-BE49-F238E27FC236}">
                <a16:creationId xmlns:a16="http://schemas.microsoft.com/office/drawing/2014/main" id="{195CF89E-D69C-4578-9B13-5EDC980AB4BD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Elaboración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propia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basada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i="1" dirty="0" err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informe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LAVCA, ACAFI &amp; McKinsey </a:t>
            </a:r>
            <a:endParaRPr sz="16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3" name="Google Shape;113;p3">
            <a:extLst>
              <a:ext uri="{FF2B5EF4-FFF2-40B4-BE49-F238E27FC236}">
                <a16:creationId xmlns:a16="http://schemas.microsoft.com/office/drawing/2014/main" id="{4A9495F6-AD9A-482D-955B-17975192666B}"/>
              </a:ext>
            </a:extLst>
          </p:cNvPr>
          <p:cNvSpPr txBox="1"/>
          <p:nvPr/>
        </p:nvSpPr>
        <p:spPr>
          <a:xfrm>
            <a:off x="4624418" y="4713935"/>
            <a:ext cx="2391445" cy="1023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6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s-ES" sz="7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400+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ES" sz="4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Fondos de VC</a:t>
            </a:r>
            <a:endParaRPr lang="es-CL" sz="4400" i="1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9213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16;p3">
            <a:extLst>
              <a:ext uri="{FF2B5EF4-FFF2-40B4-BE49-F238E27FC236}">
                <a16:creationId xmlns:a16="http://schemas.microsoft.com/office/drawing/2014/main" id="{195CF89E-D69C-4578-9B13-5EDC980AB4BD}"/>
              </a:ext>
            </a:extLst>
          </p:cNvPr>
          <p:cNvSpPr txBox="1"/>
          <p:nvPr/>
        </p:nvSpPr>
        <p:spPr>
          <a:xfrm>
            <a:off x="-2828" y="6436943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Latin American Private Equity &amp; Venture Capital Association (LAVCA)</a:t>
            </a:r>
            <a:endParaRPr sz="1600" b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BCAC5AE9-9C8B-4CF1-926B-707DEE87DEAD}"/>
              </a:ext>
            </a:extLst>
          </p:cNvPr>
          <p:cNvCxnSpPr/>
          <p:nvPr/>
        </p:nvCxnSpPr>
        <p:spPr>
          <a:xfrm flipV="1">
            <a:off x="970844" y="3635022"/>
            <a:ext cx="1490134" cy="19191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6727DB7-FDA7-4053-B58A-80B6580B37B5}"/>
              </a:ext>
            </a:extLst>
          </p:cNvPr>
          <p:cNvCxnSpPr>
            <a:cxnSpLocks/>
          </p:cNvCxnSpPr>
          <p:nvPr/>
        </p:nvCxnSpPr>
        <p:spPr>
          <a:xfrm flipV="1">
            <a:off x="2513366" y="3595688"/>
            <a:ext cx="1387122" cy="39335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405BE7DD-651D-4C4F-8D0E-FFAC2EAFA297}"/>
              </a:ext>
            </a:extLst>
          </p:cNvPr>
          <p:cNvCxnSpPr>
            <a:cxnSpLocks/>
          </p:cNvCxnSpPr>
          <p:nvPr/>
        </p:nvCxnSpPr>
        <p:spPr>
          <a:xfrm flipV="1">
            <a:off x="3900488" y="3300413"/>
            <a:ext cx="1471612" cy="295276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7949C45F-0217-4BA9-AEBE-D8051FA81077}"/>
              </a:ext>
            </a:extLst>
          </p:cNvPr>
          <p:cNvCxnSpPr>
            <a:cxnSpLocks/>
          </p:cNvCxnSpPr>
          <p:nvPr/>
        </p:nvCxnSpPr>
        <p:spPr>
          <a:xfrm flipV="1">
            <a:off x="5372100" y="3300413"/>
            <a:ext cx="1447802" cy="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28DF33E4-362E-4A43-B5CE-B17FC1FEF4B1}"/>
              </a:ext>
            </a:extLst>
          </p:cNvPr>
          <p:cNvCxnSpPr>
            <a:cxnSpLocks/>
          </p:cNvCxnSpPr>
          <p:nvPr/>
        </p:nvCxnSpPr>
        <p:spPr>
          <a:xfrm flipV="1">
            <a:off x="6819902" y="3243263"/>
            <a:ext cx="1471612" cy="57152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CE792A77-3CAB-4630-91B1-A1E008FA945A}"/>
              </a:ext>
            </a:extLst>
          </p:cNvPr>
          <p:cNvCxnSpPr>
            <a:cxnSpLocks/>
          </p:cNvCxnSpPr>
          <p:nvPr/>
        </p:nvCxnSpPr>
        <p:spPr>
          <a:xfrm flipV="1">
            <a:off x="8291514" y="2995613"/>
            <a:ext cx="1447802" cy="247651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8B3A517B-37A6-4711-9BB2-CA30C64C0934}"/>
              </a:ext>
            </a:extLst>
          </p:cNvPr>
          <p:cNvCxnSpPr>
            <a:cxnSpLocks/>
          </p:cNvCxnSpPr>
          <p:nvPr/>
        </p:nvCxnSpPr>
        <p:spPr>
          <a:xfrm flipV="1">
            <a:off x="9739316" y="1981200"/>
            <a:ext cx="1471612" cy="1014414"/>
          </a:xfrm>
          <a:prstGeom prst="line">
            <a:avLst/>
          </a:prstGeom>
          <a:ln w="28575">
            <a:solidFill>
              <a:srgbClr val="097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61;p6">
            <a:extLst>
              <a:ext uri="{FF2B5EF4-FFF2-40B4-BE49-F238E27FC236}">
                <a16:creationId xmlns:a16="http://schemas.microsoft.com/office/drawing/2014/main" id="{871D5EA0-3E9F-460F-A3E5-FC539CE09A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11195" y="692331"/>
            <a:ext cx="7033962" cy="59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Capital de </a:t>
            </a:r>
            <a:r>
              <a:rPr lang="es-CL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Riesgo</a:t>
            </a: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en Latam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" name="Google Shape;128;p4">
            <a:extLst>
              <a:ext uri="{FF2B5EF4-FFF2-40B4-BE49-F238E27FC236}">
                <a16:creationId xmlns:a16="http://schemas.microsoft.com/office/drawing/2014/main" id="{8BE36F53-0F5C-4399-A2C8-A086389E9976}"/>
              </a:ext>
            </a:extLst>
          </p:cNvPr>
          <p:cNvSpPr txBox="1"/>
          <p:nvPr/>
        </p:nvSpPr>
        <p:spPr>
          <a:xfrm>
            <a:off x="541867" y="6055416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2011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7" name="Google Shape;128;p4">
            <a:extLst>
              <a:ext uri="{FF2B5EF4-FFF2-40B4-BE49-F238E27FC236}">
                <a16:creationId xmlns:a16="http://schemas.microsoft.com/office/drawing/2014/main" id="{A00C2FF8-1A78-42E7-B9C3-93043D5C377A}"/>
              </a:ext>
            </a:extLst>
          </p:cNvPr>
          <p:cNvSpPr txBox="1"/>
          <p:nvPr/>
        </p:nvSpPr>
        <p:spPr>
          <a:xfrm>
            <a:off x="2000962" y="605014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2012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8" name="Google Shape;128;p4">
            <a:extLst>
              <a:ext uri="{FF2B5EF4-FFF2-40B4-BE49-F238E27FC236}">
                <a16:creationId xmlns:a16="http://schemas.microsoft.com/office/drawing/2014/main" id="{098FF3ED-CF8B-47A4-91CC-5BC72302C62E}"/>
              </a:ext>
            </a:extLst>
          </p:cNvPr>
          <p:cNvSpPr txBox="1"/>
          <p:nvPr/>
        </p:nvSpPr>
        <p:spPr>
          <a:xfrm>
            <a:off x="3460057" y="605014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19" name="Google Shape;128;p4">
            <a:extLst>
              <a:ext uri="{FF2B5EF4-FFF2-40B4-BE49-F238E27FC236}">
                <a16:creationId xmlns:a16="http://schemas.microsoft.com/office/drawing/2014/main" id="{5D414D98-6FC8-47C2-9798-EDFB7DA68FFC}"/>
              </a:ext>
            </a:extLst>
          </p:cNvPr>
          <p:cNvSpPr txBox="1"/>
          <p:nvPr/>
        </p:nvSpPr>
        <p:spPr>
          <a:xfrm>
            <a:off x="4913520" y="6050142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2014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0" name="Google Shape;128;p4">
            <a:extLst>
              <a:ext uri="{FF2B5EF4-FFF2-40B4-BE49-F238E27FC236}">
                <a16:creationId xmlns:a16="http://schemas.microsoft.com/office/drawing/2014/main" id="{B6DFE261-0AFF-4BED-A9EF-AD027F37C4C8}"/>
              </a:ext>
            </a:extLst>
          </p:cNvPr>
          <p:cNvSpPr txBox="1"/>
          <p:nvPr/>
        </p:nvSpPr>
        <p:spPr>
          <a:xfrm>
            <a:off x="6364082" y="6011780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2015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1" name="Google Shape;128;p4">
            <a:extLst>
              <a:ext uri="{FF2B5EF4-FFF2-40B4-BE49-F238E27FC236}">
                <a16:creationId xmlns:a16="http://schemas.microsoft.com/office/drawing/2014/main" id="{999BE846-1397-47F3-B3BE-6268A0C20388}"/>
              </a:ext>
            </a:extLst>
          </p:cNvPr>
          <p:cNvSpPr txBox="1"/>
          <p:nvPr/>
        </p:nvSpPr>
        <p:spPr>
          <a:xfrm>
            <a:off x="7817380" y="6063158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i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2016</a:t>
            </a:r>
            <a:endParaRPr sz="1400" i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2" name="Google Shape;128;p4">
            <a:extLst>
              <a:ext uri="{FF2B5EF4-FFF2-40B4-BE49-F238E27FC236}">
                <a16:creationId xmlns:a16="http://schemas.microsoft.com/office/drawing/2014/main" id="{C73D58D4-1B11-4F9F-9DFE-B25D38A29723}"/>
              </a:ext>
            </a:extLst>
          </p:cNvPr>
          <p:cNvSpPr txBox="1"/>
          <p:nvPr/>
        </p:nvSpPr>
        <p:spPr>
          <a:xfrm>
            <a:off x="9290520" y="6064408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2017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3" name="Google Shape;128;p4">
            <a:extLst>
              <a:ext uri="{FF2B5EF4-FFF2-40B4-BE49-F238E27FC236}">
                <a16:creationId xmlns:a16="http://schemas.microsoft.com/office/drawing/2014/main" id="{F6FCBDB3-42E8-4F73-B639-F94DEBCF8474}"/>
              </a:ext>
            </a:extLst>
          </p:cNvPr>
          <p:cNvSpPr txBox="1"/>
          <p:nvPr/>
        </p:nvSpPr>
        <p:spPr>
          <a:xfrm>
            <a:off x="10748638" y="6057303"/>
            <a:ext cx="9031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4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2018</a:t>
            </a:r>
            <a:endParaRPr sz="14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4" name="Google Shape;128;p4">
            <a:extLst>
              <a:ext uri="{FF2B5EF4-FFF2-40B4-BE49-F238E27FC236}">
                <a16:creationId xmlns:a16="http://schemas.microsoft.com/office/drawing/2014/main" id="{3A3FEB77-1D36-4D98-9263-C99231ECB9F5}"/>
              </a:ext>
            </a:extLst>
          </p:cNvPr>
          <p:cNvSpPr txBox="1"/>
          <p:nvPr/>
        </p:nvSpPr>
        <p:spPr>
          <a:xfrm>
            <a:off x="541867" y="5157950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$143M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5" name="Google Shape;128;p4">
            <a:extLst>
              <a:ext uri="{FF2B5EF4-FFF2-40B4-BE49-F238E27FC236}">
                <a16:creationId xmlns:a16="http://schemas.microsoft.com/office/drawing/2014/main" id="{3FA5F281-A144-430E-A034-87A99E0ED20B}"/>
              </a:ext>
            </a:extLst>
          </p:cNvPr>
          <p:cNvSpPr txBox="1"/>
          <p:nvPr/>
        </p:nvSpPr>
        <p:spPr>
          <a:xfrm>
            <a:off x="1984030" y="4304422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$387M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6" name="Google Shape;128;p4">
            <a:extLst>
              <a:ext uri="{FF2B5EF4-FFF2-40B4-BE49-F238E27FC236}">
                <a16:creationId xmlns:a16="http://schemas.microsoft.com/office/drawing/2014/main" id="{7DC51262-286C-4796-B7E9-A3D713CE3B96}"/>
              </a:ext>
            </a:extLst>
          </p:cNvPr>
          <p:cNvSpPr txBox="1"/>
          <p:nvPr/>
        </p:nvSpPr>
        <p:spPr>
          <a:xfrm>
            <a:off x="3443125" y="4156324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$425M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7" name="Google Shape;128;p4">
            <a:extLst>
              <a:ext uri="{FF2B5EF4-FFF2-40B4-BE49-F238E27FC236}">
                <a16:creationId xmlns:a16="http://schemas.microsoft.com/office/drawing/2014/main" id="{8B97E5CB-9D76-478C-A2FE-1B579C27CE7E}"/>
              </a:ext>
            </a:extLst>
          </p:cNvPr>
          <p:cNvSpPr txBox="1"/>
          <p:nvPr/>
        </p:nvSpPr>
        <p:spPr>
          <a:xfrm>
            <a:off x="4890931" y="3830621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$526M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8" name="Google Shape;128;p4">
            <a:extLst>
              <a:ext uri="{FF2B5EF4-FFF2-40B4-BE49-F238E27FC236}">
                <a16:creationId xmlns:a16="http://schemas.microsoft.com/office/drawing/2014/main" id="{B744A936-F6E8-43FD-9A76-5DA4752E54AF}"/>
              </a:ext>
            </a:extLst>
          </p:cNvPr>
          <p:cNvSpPr txBox="1"/>
          <p:nvPr/>
        </p:nvSpPr>
        <p:spPr>
          <a:xfrm>
            <a:off x="6350026" y="3589254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$594M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29" name="Google Shape;128;p4">
            <a:extLst>
              <a:ext uri="{FF2B5EF4-FFF2-40B4-BE49-F238E27FC236}">
                <a16:creationId xmlns:a16="http://schemas.microsoft.com/office/drawing/2014/main" id="{2408C670-748C-4719-8B9B-ED5B94AB6D1D}"/>
              </a:ext>
            </a:extLst>
          </p:cNvPr>
          <p:cNvSpPr txBox="1"/>
          <p:nvPr/>
        </p:nvSpPr>
        <p:spPr>
          <a:xfrm>
            <a:off x="7779958" y="3908557"/>
            <a:ext cx="920043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$500M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0" name="Google Shape;128;p4">
            <a:extLst>
              <a:ext uri="{FF2B5EF4-FFF2-40B4-BE49-F238E27FC236}">
                <a16:creationId xmlns:a16="http://schemas.microsoft.com/office/drawing/2014/main" id="{D1E348BB-5082-455A-97D5-7B1E72E22641}"/>
              </a:ext>
            </a:extLst>
          </p:cNvPr>
          <p:cNvSpPr txBox="1"/>
          <p:nvPr/>
        </p:nvSpPr>
        <p:spPr>
          <a:xfrm>
            <a:off x="9180634" y="1722473"/>
            <a:ext cx="11173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$1,141M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1" name="Google Shape;128;p4">
            <a:extLst>
              <a:ext uri="{FF2B5EF4-FFF2-40B4-BE49-F238E27FC236}">
                <a16:creationId xmlns:a16="http://schemas.microsoft.com/office/drawing/2014/main" id="{C5B677E5-285A-4B9A-8030-8D986F94422B}"/>
              </a:ext>
            </a:extLst>
          </p:cNvPr>
          <p:cNvSpPr txBox="1"/>
          <p:nvPr/>
        </p:nvSpPr>
        <p:spPr>
          <a:xfrm>
            <a:off x="10618933" y="453277"/>
            <a:ext cx="1117364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$1,976M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2" name="Google Shape;128;p4">
            <a:extLst>
              <a:ext uri="{FF2B5EF4-FFF2-40B4-BE49-F238E27FC236}">
                <a16:creationId xmlns:a16="http://schemas.microsoft.com/office/drawing/2014/main" id="{23B9FA64-083A-44CC-9F4A-72768049543B}"/>
              </a:ext>
            </a:extLst>
          </p:cNvPr>
          <p:cNvSpPr txBox="1"/>
          <p:nvPr/>
        </p:nvSpPr>
        <p:spPr>
          <a:xfrm>
            <a:off x="767644" y="3284470"/>
            <a:ext cx="45155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69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3" name="Google Shape;128;p4">
            <a:extLst>
              <a:ext uri="{FF2B5EF4-FFF2-40B4-BE49-F238E27FC236}">
                <a16:creationId xmlns:a16="http://schemas.microsoft.com/office/drawing/2014/main" id="{B0E5D316-5275-43BF-8775-B8F78FA5F229}"/>
              </a:ext>
            </a:extLst>
          </p:cNvPr>
          <p:cNvSpPr txBox="1"/>
          <p:nvPr/>
        </p:nvSpPr>
        <p:spPr>
          <a:xfrm>
            <a:off x="2142076" y="3092701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111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4" name="Google Shape;128;p4">
            <a:extLst>
              <a:ext uri="{FF2B5EF4-FFF2-40B4-BE49-F238E27FC236}">
                <a16:creationId xmlns:a16="http://schemas.microsoft.com/office/drawing/2014/main" id="{E15A4EC8-4568-404E-9FE5-1178F5A28D4B}"/>
              </a:ext>
            </a:extLst>
          </p:cNvPr>
          <p:cNvSpPr txBox="1"/>
          <p:nvPr/>
        </p:nvSpPr>
        <p:spPr>
          <a:xfrm>
            <a:off x="3597883" y="3052975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119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5" name="Google Shape;128;p4">
            <a:extLst>
              <a:ext uri="{FF2B5EF4-FFF2-40B4-BE49-F238E27FC236}">
                <a16:creationId xmlns:a16="http://schemas.microsoft.com/office/drawing/2014/main" id="{50DD4B39-B4FA-450F-8A9B-75DAB9BA0086}"/>
              </a:ext>
            </a:extLst>
          </p:cNvPr>
          <p:cNvSpPr txBox="1"/>
          <p:nvPr/>
        </p:nvSpPr>
        <p:spPr>
          <a:xfrm>
            <a:off x="5063100" y="2776625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186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6" name="Google Shape;128;p4">
            <a:extLst>
              <a:ext uri="{FF2B5EF4-FFF2-40B4-BE49-F238E27FC236}">
                <a16:creationId xmlns:a16="http://schemas.microsoft.com/office/drawing/2014/main" id="{E152A350-C7E1-468A-9BD1-C550BDB75910}"/>
              </a:ext>
            </a:extLst>
          </p:cNvPr>
          <p:cNvSpPr txBox="1"/>
          <p:nvPr/>
        </p:nvSpPr>
        <p:spPr>
          <a:xfrm>
            <a:off x="6508072" y="2754388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182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7" name="Google Shape;128;p4">
            <a:extLst>
              <a:ext uri="{FF2B5EF4-FFF2-40B4-BE49-F238E27FC236}">
                <a16:creationId xmlns:a16="http://schemas.microsoft.com/office/drawing/2014/main" id="{23C72A51-36FA-4EA4-B8A9-47052B5FE7F3}"/>
              </a:ext>
            </a:extLst>
          </p:cNvPr>
          <p:cNvSpPr txBox="1"/>
          <p:nvPr/>
        </p:nvSpPr>
        <p:spPr>
          <a:xfrm>
            <a:off x="7955671" y="2722147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197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8" name="Google Shape;128;p4">
            <a:extLst>
              <a:ext uri="{FF2B5EF4-FFF2-40B4-BE49-F238E27FC236}">
                <a16:creationId xmlns:a16="http://schemas.microsoft.com/office/drawing/2014/main" id="{7936FE06-2091-4BDE-8133-85B0417E8CA7}"/>
              </a:ext>
            </a:extLst>
          </p:cNvPr>
          <p:cNvSpPr txBox="1"/>
          <p:nvPr/>
        </p:nvSpPr>
        <p:spPr>
          <a:xfrm>
            <a:off x="9403474" y="2466180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249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39" name="Google Shape;128;p4">
            <a:extLst>
              <a:ext uri="{FF2B5EF4-FFF2-40B4-BE49-F238E27FC236}">
                <a16:creationId xmlns:a16="http://schemas.microsoft.com/office/drawing/2014/main" id="{2A23029F-F887-43B9-A87B-38FCD22A6033}"/>
              </a:ext>
            </a:extLst>
          </p:cNvPr>
          <p:cNvSpPr txBox="1"/>
          <p:nvPr/>
        </p:nvSpPr>
        <p:spPr>
          <a:xfrm>
            <a:off x="10864351" y="1477282"/>
            <a:ext cx="603949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2000" b="1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463</a:t>
            </a:r>
            <a:endParaRPr sz="2000" b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0" name="Google Shape;128;p4">
            <a:extLst>
              <a:ext uri="{FF2B5EF4-FFF2-40B4-BE49-F238E27FC236}">
                <a16:creationId xmlns:a16="http://schemas.microsoft.com/office/drawing/2014/main" id="{82C69AF2-1D81-43AE-AC9A-BDF3F572DF2A}"/>
              </a:ext>
            </a:extLst>
          </p:cNvPr>
          <p:cNvSpPr txBox="1"/>
          <p:nvPr/>
        </p:nvSpPr>
        <p:spPr>
          <a:xfrm>
            <a:off x="970843" y="1996228"/>
            <a:ext cx="16622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Numero de Deals</a:t>
            </a:r>
            <a:endParaRPr sz="1600" u="none" strike="noStrike" cap="none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41" name="Google Shape;128;p4">
            <a:extLst>
              <a:ext uri="{FF2B5EF4-FFF2-40B4-BE49-F238E27FC236}">
                <a16:creationId xmlns:a16="http://schemas.microsoft.com/office/drawing/2014/main" id="{7AC8A2BE-E1BE-4D90-A787-4185DD2EA333}"/>
              </a:ext>
            </a:extLst>
          </p:cNvPr>
          <p:cNvSpPr txBox="1"/>
          <p:nvPr/>
        </p:nvSpPr>
        <p:spPr>
          <a:xfrm>
            <a:off x="970843" y="1553266"/>
            <a:ext cx="166229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ES" sz="160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Total $ Invertido</a:t>
            </a:r>
            <a:endParaRPr sz="1600" u="none" strike="noStrike" cap="none" dirty="0">
              <a:solidFill>
                <a:schemeClr val="bg1"/>
              </a:solidFill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30845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9;p3">
            <a:extLst>
              <a:ext uri="{FF2B5EF4-FFF2-40B4-BE49-F238E27FC236}">
                <a16:creationId xmlns:a16="http://schemas.microsoft.com/office/drawing/2014/main" id="{60DC92DA-285B-4216-BC98-01BBDCA901B3}"/>
              </a:ext>
            </a:extLst>
          </p:cNvPr>
          <p:cNvSpPr txBox="1"/>
          <p:nvPr/>
        </p:nvSpPr>
        <p:spPr>
          <a:xfrm>
            <a:off x="2023486" y="2499950"/>
            <a:ext cx="2703623" cy="9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12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ea typeface="Ebrima" panose="02000000000000000000" pitchFamily="2" charset="0"/>
                <a:cs typeface="Calibri" panose="020F0502020204030204" pitchFamily="34" charset="0"/>
                <a:sym typeface="Arial"/>
              </a:rPr>
              <a:t>$1B</a:t>
            </a:r>
            <a:endParaRPr sz="12000" i="0" u="none" strike="noStrike" cap="none" dirty="0">
              <a:solidFill>
                <a:schemeClr val="bg1"/>
              </a:solidFill>
              <a:latin typeface="Calibri" panose="020F0502020204030204" pitchFamily="34" charset="0"/>
              <a:ea typeface="Ebrima" panose="02000000000000000000" pitchFamily="2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Google Shape;112;p3">
            <a:extLst>
              <a:ext uri="{FF2B5EF4-FFF2-40B4-BE49-F238E27FC236}">
                <a16:creationId xmlns:a16="http://schemas.microsoft.com/office/drawing/2014/main" id="{7428D9EC-0450-4F82-ABC2-6014D126FA52}"/>
              </a:ext>
            </a:extLst>
          </p:cNvPr>
          <p:cNvSpPr txBox="1"/>
          <p:nvPr/>
        </p:nvSpPr>
        <p:spPr>
          <a:xfrm>
            <a:off x="2085528" y="4102332"/>
            <a:ext cx="2579538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Valorización 2018</a:t>
            </a:r>
            <a:endParaRPr sz="2600" b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20" name="Google Shape;116;p3">
            <a:extLst>
              <a:ext uri="{FF2B5EF4-FFF2-40B4-BE49-F238E27FC236}">
                <a16:creationId xmlns:a16="http://schemas.microsoft.com/office/drawing/2014/main" id="{C56AF4BA-CC94-48A9-8E8A-CCED9764CD8E}"/>
              </a:ext>
            </a:extLst>
          </p:cNvPr>
          <p:cNvSpPr txBox="1"/>
          <p:nvPr/>
        </p:nvSpPr>
        <p:spPr>
          <a:xfrm>
            <a:off x="-2828" y="6208260"/>
            <a:ext cx="12194827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b-NO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Pitchbook.com – Rappi Company Profile</a:t>
            </a:r>
          </a:p>
          <a:p>
            <a:br>
              <a:rPr lang="nb-NO" sz="4400" dirty="0"/>
            </a:br>
            <a:endParaRPr sz="4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09;p3">
            <a:extLst>
              <a:ext uri="{FF2B5EF4-FFF2-40B4-BE49-F238E27FC236}">
                <a16:creationId xmlns:a16="http://schemas.microsoft.com/office/drawing/2014/main" id="{4694008A-B74C-4D74-85FB-154342166E20}"/>
              </a:ext>
            </a:extLst>
          </p:cNvPr>
          <p:cNvSpPr txBox="1"/>
          <p:nvPr/>
        </p:nvSpPr>
        <p:spPr>
          <a:xfrm>
            <a:off x="6341600" y="2499950"/>
            <a:ext cx="3764872" cy="92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120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$</a:t>
            </a:r>
            <a:r>
              <a:rPr lang="es-CL" sz="12000" i="0" u="none" strike="noStrike" cap="none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2,5B</a:t>
            </a:r>
            <a:endParaRPr sz="12000" i="0" u="none" strike="noStrike" cap="none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416636D4-4174-4BDA-928F-EEDDED471939}"/>
              </a:ext>
            </a:extLst>
          </p:cNvPr>
          <p:cNvSpPr txBox="1"/>
          <p:nvPr/>
        </p:nvSpPr>
        <p:spPr>
          <a:xfrm>
            <a:off x="6341599" y="4102332"/>
            <a:ext cx="3764873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ctr">
              <a:lnSpc>
                <a:spcPct val="70000"/>
              </a:lnSpc>
              <a:spcBef>
                <a:spcPts val="1000"/>
              </a:spcBef>
              <a:buClr>
                <a:srgbClr val="3F3F3F"/>
              </a:buClr>
              <a:buSzPts val="2405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Valorización 2019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7687432" y="669287"/>
            <a:ext cx="7033962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Problema</a:t>
            </a:r>
            <a:endParaRPr sz="3400" b="1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9" name="Google Shape;110;p3">
            <a:extLst>
              <a:ext uri="{FF2B5EF4-FFF2-40B4-BE49-F238E27FC236}">
                <a16:creationId xmlns:a16="http://schemas.microsoft.com/office/drawing/2014/main" id="{486A6B05-0099-4DDD-8482-0128AB3936E5}"/>
              </a:ext>
            </a:extLst>
          </p:cNvPr>
          <p:cNvSpPr txBox="1"/>
          <p:nvPr/>
        </p:nvSpPr>
        <p:spPr>
          <a:xfrm>
            <a:off x="5670397" y="3289128"/>
            <a:ext cx="6521601" cy="749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5960"/>
              </a:buClr>
              <a:buSzPts val="4560"/>
              <a:buFont typeface="Arial"/>
              <a:buNone/>
            </a:pPr>
            <a:r>
              <a:rPr lang="es-CL" sz="8000" dirty="0">
                <a:solidFill>
                  <a:srgbClr val="1BBA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 AÑOS</a:t>
            </a:r>
            <a:endParaRPr sz="8000" u="none" strike="noStrike" cap="none" dirty="0">
              <a:solidFill>
                <a:srgbClr val="1BBAC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2" name="Google Shape;114;p3">
            <a:extLst>
              <a:ext uri="{FF2B5EF4-FFF2-40B4-BE49-F238E27FC236}">
                <a16:creationId xmlns:a16="http://schemas.microsoft.com/office/drawing/2014/main" id="{8DEF9070-D0CF-4346-BCA7-05666666A7AD}"/>
              </a:ext>
            </a:extLst>
          </p:cNvPr>
          <p:cNvSpPr txBox="1"/>
          <p:nvPr/>
        </p:nvSpPr>
        <p:spPr>
          <a:xfrm>
            <a:off x="5670398" y="1927630"/>
            <a:ext cx="6521602" cy="5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400"/>
              <a:buFont typeface="Arial"/>
              <a:buNone/>
            </a:pPr>
            <a:r>
              <a:rPr lang="es-ES" sz="40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Inversión Congelada</a:t>
            </a:r>
            <a:endParaRPr sz="400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112;p3">
            <a:extLst>
              <a:ext uri="{FF2B5EF4-FFF2-40B4-BE49-F238E27FC236}">
                <a16:creationId xmlns:a16="http://schemas.microsoft.com/office/drawing/2014/main" id="{3018345D-2D47-4D18-AF72-495D278CA2F0}"/>
              </a:ext>
            </a:extLst>
          </p:cNvPr>
          <p:cNvSpPr txBox="1"/>
          <p:nvPr/>
        </p:nvSpPr>
        <p:spPr>
          <a:xfrm>
            <a:off x="5670400" y="4732551"/>
            <a:ext cx="6521600" cy="462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2405"/>
              <a:buFont typeface="Arial"/>
              <a:buNone/>
            </a:pPr>
            <a:r>
              <a:rPr lang="es-ES" sz="2405" b="0" u="none" strike="noStrike" cap="none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En Promedio</a:t>
            </a:r>
            <a:endParaRPr sz="2405" b="0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C0F2EB5-0844-450B-AFC3-111A2D5DC253}"/>
              </a:ext>
            </a:extLst>
          </p:cNvPr>
          <p:cNvSpPr txBox="1"/>
          <p:nvPr/>
        </p:nvSpPr>
        <p:spPr>
          <a:xfrm>
            <a:off x="5670397" y="6045108"/>
            <a:ext cx="6521600" cy="28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nb-NO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McKinsey.com - Global Private Markets</a:t>
            </a:r>
          </a:p>
          <a:p>
            <a:br>
              <a:rPr lang="nb-NO" sz="4400" dirty="0"/>
            </a:br>
            <a:endParaRPr sz="4400" b="0" i="1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61532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757479" y="726875"/>
            <a:ext cx="7033962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Visión del cliente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8" name="Google Shape;116;p3">
            <a:extLst>
              <a:ext uri="{FF2B5EF4-FFF2-40B4-BE49-F238E27FC236}">
                <a16:creationId xmlns:a16="http://schemas.microsoft.com/office/drawing/2014/main" id="{1C0F2EB5-0844-450B-AFC3-111A2D5DC253}"/>
              </a:ext>
            </a:extLst>
          </p:cNvPr>
          <p:cNvSpPr txBox="1"/>
          <p:nvPr/>
        </p:nvSpPr>
        <p:spPr>
          <a:xfrm>
            <a:off x="0" y="6168846"/>
            <a:ext cx="12191997" cy="287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s-ES" sz="16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Levantamiento de información realizado durante Jump Chile 2019</a:t>
            </a:r>
            <a:endParaRPr sz="4400" b="0" i="1" u="none" strike="noStrike" cap="none" dirty="0">
              <a:solidFill>
                <a:schemeClr val="bg1"/>
              </a:solidFill>
              <a:sym typeface="Arial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0CF7879-D1A5-4B6D-9194-BA49D736CC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69" b="10599"/>
          <a:stretch/>
        </p:blipFill>
        <p:spPr>
          <a:xfrm>
            <a:off x="2145324" y="2279722"/>
            <a:ext cx="2293564" cy="20826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9D1ADA4-172D-436D-BAF2-6DA0D0938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1703" y="2342940"/>
            <a:ext cx="2019476" cy="2019476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4BE3817-5489-44F0-A77D-A440E7838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158" y="1884865"/>
            <a:ext cx="2764468" cy="2764468"/>
          </a:xfrm>
          <a:prstGeom prst="rect">
            <a:avLst/>
          </a:prstGeom>
        </p:spPr>
      </p:pic>
      <p:sp>
        <p:nvSpPr>
          <p:cNvPr id="24" name="Google Shape;291;p14">
            <a:extLst>
              <a:ext uri="{FF2B5EF4-FFF2-40B4-BE49-F238E27FC236}">
                <a16:creationId xmlns:a16="http://schemas.microsoft.com/office/drawing/2014/main" id="{E52216AA-574C-4477-8EF0-C5F9556B9520}"/>
              </a:ext>
            </a:extLst>
          </p:cNvPr>
          <p:cNvSpPr txBox="1"/>
          <p:nvPr/>
        </p:nvSpPr>
        <p:spPr>
          <a:xfrm>
            <a:off x="2031769" y="4545912"/>
            <a:ext cx="2644324" cy="5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Protocolos de ciberseguridad</a:t>
            </a:r>
          </a:p>
        </p:txBody>
      </p:sp>
      <p:sp>
        <p:nvSpPr>
          <p:cNvPr id="25" name="Google Shape;291;p14">
            <a:extLst>
              <a:ext uri="{FF2B5EF4-FFF2-40B4-BE49-F238E27FC236}">
                <a16:creationId xmlns:a16="http://schemas.microsoft.com/office/drawing/2014/main" id="{85F81E76-B96D-4BF4-9669-E515CDD9E285}"/>
              </a:ext>
            </a:extLst>
          </p:cNvPr>
          <p:cNvSpPr txBox="1"/>
          <p:nvPr/>
        </p:nvSpPr>
        <p:spPr>
          <a:xfrm>
            <a:off x="4602212" y="4545912"/>
            <a:ext cx="2644324" cy="5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Traspaso de acciones ágil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Google Shape;291;p14">
            <a:extLst>
              <a:ext uri="{FF2B5EF4-FFF2-40B4-BE49-F238E27FC236}">
                <a16:creationId xmlns:a16="http://schemas.microsoft.com/office/drawing/2014/main" id="{C0F86886-05F1-4F86-90EA-B45D518CCEB7}"/>
              </a:ext>
            </a:extLst>
          </p:cNvPr>
          <p:cNvSpPr txBox="1"/>
          <p:nvPr/>
        </p:nvSpPr>
        <p:spPr>
          <a:xfrm>
            <a:off x="7513859" y="4545912"/>
            <a:ext cx="2644324" cy="5349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n-US" sz="2000" dirty="0">
                <a:solidFill>
                  <a:schemeClr val="bg1"/>
                </a:solidFill>
              </a:rPr>
              <a:t>Información </a:t>
            </a:r>
            <a:r>
              <a:rPr lang="es-CL" sz="2000" dirty="0">
                <a:solidFill>
                  <a:schemeClr val="bg1"/>
                </a:solidFill>
              </a:rPr>
              <a:t>transparente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endParaRPr lang="es-ES" sz="20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345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728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378074" y="4549557"/>
            <a:ext cx="1926830" cy="1589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Bolsa</a:t>
            </a:r>
            <a:b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Venture</a:t>
            </a:r>
            <a:b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</a:br>
            <a:r>
              <a:rPr lang="es-ES" sz="32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Capital</a:t>
            </a:r>
            <a:endParaRPr sz="32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7729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4"/>
          <p:cNvSpPr txBox="1">
            <a:spLocks noGrp="1"/>
          </p:cNvSpPr>
          <p:nvPr>
            <p:ph type="title"/>
          </p:nvPr>
        </p:nvSpPr>
        <p:spPr>
          <a:xfrm>
            <a:off x="1805762" y="734858"/>
            <a:ext cx="4877260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rgbClr val="3F3F3F"/>
              </a:buClr>
              <a:buSzPts val="5400"/>
            </a:pPr>
            <a:r>
              <a:rPr lang="es-ES" sz="3400" b="1" dirty="0">
                <a:solidFill>
                  <a:srgbClr val="3F3F3F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Efectos en la industria</a:t>
            </a:r>
            <a:endParaRPr sz="3400" b="1" dirty="0">
              <a:solidFill>
                <a:srgbClr val="3F3F3F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25" name="Google Shape;287;p14">
            <a:extLst>
              <a:ext uri="{FF2B5EF4-FFF2-40B4-BE49-F238E27FC236}">
                <a16:creationId xmlns:a16="http://schemas.microsoft.com/office/drawing/2014/main" id="{488AE660-0F66-47D8-B825-3A83C714B8D4}"/>
              </a:ext>
            </a:extLst>
          </p:cNvPr>
          <p:cNvCxnSpPr>
            <a:cxnSpLocks/>
          </p:cNvCxnSpPr>
          <p:nvPr/>
        </p:nvCxnSpPr>
        <p:spPr>
          <a:xfrm>
            <a:off x="4982149" y="2246491"/>
            <a:ext cx="0" cy="3409242"/>
          </a:xfrm>
          <a:prstGeom prst="straightConnector1">
            <a:avLst/>
          </a:prstGeom>
          <a:noFill/>
          <a:ln w="76200" cap="flat" cmpd="sng">
            <a:solidFill>
              <a:srgbClr val="2FC5CC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</p:cxnSp>
      <p:sp>
        <p:nvSpPr>
          <p:cNvPr id="27" name="Google Shape;289;p14">
            <a:extLst>
              <a:ext uri="{FF2B5EF4-FFF2-40B4-BE49-F238E27FC236}">
                <a16:creationId xmlns:a16="http://schemas.microsoft.com/office/drawing/2014/main" id="{250B4D17-5E10-466E-8240-2EA28B637C0B}"/>
              </a:ext>
            </a:extLst>
          </p:cNvPr>
          <p:cNvSpPr txBox="1"/>
          <p:nvPr/>
        </p:nvSpPr>
        <p:spPr>
          <a:xfrm>
            <a:off x="5262834" y="2786737"/>
            <a:ext cx="6455033" cy="1804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 algn="ctr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800" b="1" dirty="0">
                <a:solidFill>
                  <a:srgbClr val="1CB7D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 mercado formal para la industria de Venture Capital es revolucionario; mayor inversión, mayor innovación</a:t>
            </a:r>
            <a:endParaRPr sz="2800" b="1" i="0" u="none" strike="noStrike" cap="none" dirty="0">
              <a:solidFill>
                <a:srgbClr val="1CB7D3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0" name="Google Shape;116;p3">
            <a:extLst>
              <a:ext uri="{FF2B5EF4-FFF2-40B4-BE49-F238E27FC236}">
                <a16:creationId xmlns:a16="http://schemas.microsoft.com/office/drawing/2014/main" id="{506FAE13-A933-4E12-8026-FB4B508D0BDE}"/>
              </a:ext>
            </a:extLst>
          </p:cNvPr>
          <p:cNvSpPr txBox="1"/>
          <p:nvPr/>
        </p:nvSpPr>
        <p:spPr>
          <a:xfrm>
            <a:off x="5262834" y="4821631"/>
            <a:ext cx="6452032" cy="396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Roberto Bonifaz. </a:t>
            </a:r>
            <a:r>
              <a:rPr lang="es-CL" sz="1600" i="1" noProof="1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Doctorado</a:t>
            </a:r>
            <a:r>
              <a:rPr lang="en-US" sz="1600" i="1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en Finanzas, Boston University </a:t>
            </a:r>
            <a:endParaRPr sz="1600" b="0" i="1" u="none" strike="noStrike" cap="none" dirty="0">
              <a:solidFill>
                <a:schemeClr val="tx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8612997-D671-4627-88E4-281F661FC253}"/>
              </a:ext>
            </a:extLst>
          </p:cNvPr>
          <p:cNvSpPr txBox="1"/>
          <p:nvPr/>
        </p:nvSpPr>
        <p:spPr>
          <a:xfrm>
            <a:off x="891032" y="2588723"/>
            <a:ext cx="4088867" cy="2430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Transparencia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Eficiente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Competitividad</a:t>
            </a:r>
          </a:p>
          <a:p>
            <a:pPr marL="342900" indent="-342900">
              <a:lnSpc>
                <a:spcPct val="150000"/>
              </a:lnSpc>
              <a:buClr>
                <a:srgbClr val="1CB7D3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tx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Seguridad</a:t>
            </a:r>
          </a:p>
        </p:txBody>
      </p:sp>
    </p:spTree>
    <p:extLst>
      <p:ext uri="{BB962C8B-B14F-4D97-AF65-F5344CB8AC3E}">
        <p14:creationId xmlns:p14="http://schemas.microsoft.com/office/powerpoint/2010/main" val="3977479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6"/>
          <p:cNvSpPr txBox="1">
            <a:spLocks noGrp="1"/>
          </p:cNvSpPr>
          <p:nvPr>
            <p:ph type="title"/>
          </p:nvPr>
        </p:nvSpPr>
        <p:spPr>
          <a:xfrm>
            <a:off x="1666039" y="692331"/>
            <a:ext cx="7033962" cy="594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buClr>
                <a:schemeClr val="lt1"/>
              </a:buClr>
              <a:buSzPts val="5400"/>
            </a:pPr>
            <a:r>
              <a:rPr lang="es-CL" sz="3400" b="1" noProof="1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Propuesta</a:t>
            </a:r>
            <a:r>
              <a:rPr lang="en-US" sz="3400" b="1" dirty="0">
                <a:solidFill>
                  <a:schemeClr val="bg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 de valor</a:t>
            </a:r>
            <a:endParaRPr sz="3400" b="1" dirty="0">
              <a:solidFill>
                <a:schemeClr val="bg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99E368-7B59-4309-9C51-9061651A09C8}"/>
              </a:ext>
            </a:extLst>
          </p:cNvPr>
          <p:cNvSpPr txBox="1"/>
          <p:nvPr/>
        </p:nvSpPr>
        <p:spPr>
          <a:xfrm>
            <a:off x="632177" y="1822405"/>
            <a:ext cx="7033962" cy="3031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Mejora liquidez: Velocidad del capital X2, Mejora liquidez: Velocidad del capital X2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endParaRPr lang="es-ES" sz="2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Mejor vehículo de inversión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§"/>
            </a:pPr>
            <a:r>
              <a:rPr lang="es-ES" sz="2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Estrategia de exit estandarizada</a:t>
            </a:r>
          </a:p>
        </p:txBody>
      </p:sp>
    </p:spTree>
    <p:extLst>
      <p:ext uri="{BB962C8B-B14F-4D97-AF65-F5344CB8AC3E}">
        <p14:creationId xmlns:p14="http://schemas.microsoft.com/office/powerpoint/2010/main" val="1575042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5"/>
          <p:cNvSpPr txBox="1">
            <a:spLocks noGrp="1"/>
          </p:cNvSpPr>
          <p:nvPr>
            <p:ph type="title"/>
          </p:nvPr>
        </p:nvSpPr>
        <p:spPr>
          <a:xfrm>
            <a:off x="1792414" y="744124"/>
            <a:ext cx="8211600" cy="531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</a:pPr>
            <a:r>
              <a:rPr lang="es-ES" sz="3400" b="1" dirty="0">
                <a:solidFill>
                  <a:schemeClr val="lt1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Modelo de Ingresos</a:t>
            </a:r>
            <a:endParaRPr sz="3400" b="1" dirty="0">
              <a:solidFill>
                <a:schemeClr val="lt1"/>
              </a:solidFill>
              <a:latin typeface="Calibri" panose="020F0502020204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156" name="Google Shape;156;p5"/>
          <p:cNvSpPr txBox="1"/>
          <p:nvPr/>
        </p:nvSpPr>
        <p:spPr>
          <a:xfrm>
            <a:off x="4042878" y="2518526"/>
            <a:ext cx="5961135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9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Comisiones por transacciones de compra y venta</a:t>
            </a:r>
            <a:endParaRPr sz="290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6392D6F-A336-46DB-AC36-1EA0EFCA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828" y="4195954"/>
            <a:ext cx="1614311" cy="1614311"/>
          </a:xfrm>
          <a:prstGeom prst="rect">
            <a:avLst/>
          </a:prstGeom>
        </p:spPr>
      </p:pic>
      <p:sp>
        <p:nvSpPr>
          <p:cNvPr id="21" name="Google Shape;155;p5">
            <a:extLst>
              <a:ext uri="{FF2B5EF4-FFF2-40B4-BE49-F238E27FC236}">
                <a16:creationId xmlns:a16="http://schemas.microsoft.com/office/drawing/2014/main" id="{BC58807E-62CE-401A-9B90-83673910C2E8}"/>
              </a:ext>
            </a:extLst>
          </p:cNvPr>
          <p:cNvSpPr txBox="1"/>
          <p:nvPr/>
        </p:nvSpPr>
        <p:spPr>
          <a:xfrm>
            <a:off x="4042878" y="4737571"/>
            <a:ext cx="5857478" cy="531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>
              <a:lnSpc>
                <a:spcPct val="90000"/>
              </a:lnSpc>
              <a:buClr>
                <a:schemeClr val="lt1"/>
              </a:buClr>
              <a:buSzPts val="2800"/>
            </a:pPr>
            <a:r>
              <a:rPr lang="es-ES" sz="2900" dirty="0">
                <a:solidFill>
                  <a:schemeClr val="l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Comisión por emisión del activo</a:t>
            </a:r>
            <a:endParaRPr sz="2900" u="none" strike="noStrike" cap="none" dirty="0">
              <a:solidFill>
                <a:schemeClr val="lt1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40AB9D9D-946A-4926-81D5-3560ADC89F3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556"/>
          <a:stretch/>
        </p:blipFill>
        <p:spPr>
          <a:xfrm>
            <a:off x="1336260" y="1829913"/>
            <a:ext cx="2133446" cy="19082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2277</TotalTime>
  <Words>352</Words>
  <Application>Microsoft Office PowerPoint</Application>
  <PresentationFormat>Panorámica</PresentationFormat>
  <Paragraphs>125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Tema de Office</vt:lpstr>
      <vt:lpstr>Presentación de PowerPoint</vt:lpstr>
      <vt:lpstr>Presentación de PowerPoint</vt:lpstr>
      <vt:lpstr>Problema</vt:lpstr>
      <vt:lpstr>Visión del cliente</vt:lpstr>
      <vt:lpstr>Presentación de PowerPoint</vt:lpstr>
      <vt:lpstr>Bolsa Venture Capital</vt:lpstr>
      <vt:lpstr>Efectos en la industria</vt:lpstr>
      <vt:lpstr>Propuesta de valor</vt:lpstr>
      <vt:lpstr>Modelo de Ingresos</vt:lpstr>
      <vt:lpstr>Presentación de PowerPoint</vt:lpstr>
      <vt:lpstr>Presentación de PowerPoint</vt:lpstr>
      <vt:lpstr>Presentación de PowerPoint</vt:lpstr>
      <vt:lpstr>Presentación de PowerPoint</vt:lpstr>
      <vt:lpstr>Equipo</vt:lpstr>
      <vt:lpstr>Mercado: Fase Temprana</vt:lpstr>
      <vt:lpstr>Capital de Riesgo en Latam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Bolsa de valores para el Venture Capital</dc:title>
  <dc:creator>Matias</dc:creator>
  <cp:lastModifiedBy>Matias</cp:lastModifiedBy>
  <cp:revision>134</cp:revision>
  <dcterms:created xsi:type="dcterms:W3CDTF">2019-10-21T00:50:16Z</dcterms:created>
  <dcterms:modified xsi:type="dcterms:W3CDTF">2019-12-11T00:16:28Z</dcterms:modified>
</cp:coreProperties>
</file>